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32" r:id="rId2"/>
    <p:sldId id="628" r:id="rId3"/>
    <p:sldId id="626" r:id="rId4"/>
    <p:sldId id="627" r:id="rId5"/>
    <p:sldId id="631" r:id="rId6"/>
    <p:sldId id="624" r:id="rId7"/>
    <p:sldId id="629" r:id="rId8"/>
    <p:sldId id="630" r:id="rId9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FF"/>
    <a:srgbClr val="15F010"/>
    <a:srgbClr val="FFE600"/>
    <a:srgbClr val="1402FA"/>
    <a:srgbClr val="FF00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1" autoAdjust="0"/>
    <p:restoredTop sz="94711" autoAdjust="0"/>
  </p:normalViewPr>
  <p:slideViewPr>
    <p:cSldViewPr>
      <p:cViewPr varScale="1">
        <p:scale>
          <a:sx n="72" d="100"/>
          <a:sy n="72" d="100"/>
        </p:scale>
        <p:origin x="17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0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BBA1130B-9440-412F-ABF9-513CB9533C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568AAD1F-6E54-426F-84EB-E8B6FA6701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4004" name="Rectangle 4">
            <a:extLst>
              <a:ext uri="{FF2B5EF4-FFF2-40B4-BE49-F238E27FC236}">
                <a16:creationId xmlns:a16="http://schemas.microsoft.com/office/drawing/2014/main" id="{425B183E-6F3A-4D7A-A708-D4A8175496A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4005" name="Rectangle 5">
            <a:extLst>
              <a:ext uri="{FF2B5EF4-FFF2-40B4-BE49-F238E27FC236}">
                <a16:creationId xmlns:a16="http://schemas.microsoft.com/office/drawing/2014/main" id="{0B93084F-F180-4D48-A126-E037B1D6493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7A12219D-ED10-4AD9-84BF-2CED200D46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FDB43FC-2BFF-4805-BE28-AE230FF093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F51EC4F-804F-403F-8F99-989D0794586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91AC18B-60B6-4AB6-89B9-816DB88E7F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308F3E16-B120-4B19-A782-38029E64263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8661E3BC-E90D-4B9F-9B1C-95DF6A86AD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242F9B54-424A-448C-A770-3C38E8BCC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F0906E80-85CC-48B9-9A47-3A0E23CB21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48E591-88D8-4386-86A2-5C4E7016F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CF54DD-246E-4880-AF84-9B30E9A9E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8B3389-11DD-4CEB-8A10-9FF44F2E66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84F76-7E81-4748-8A24-0551B16D2A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962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6CC18A-47DA-4020-9C80-8A77DD822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7DD475-B46B-4A3C-8FA1-7AA6489CE8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1639C9-0BA7-4B11-ADD2-00415BAB8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59DAE-2BFF-462E-9CC7-E000EDF45A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685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59475" y="358775"/>
            <a:ext cx="1866900" cy="5554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358775"/>
            <a:ext cx="5448300" cy="5554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A037D8-AA4E-464A-A2E8-641F47324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9B53B4-605D-4A71-9B4B-80FDE86722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9AE98E-574C-4D87-96BB-4B6BDA029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070BF-4EB7-4895-B968-D0D63E7311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0323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358775"/>
            <a:ext cx="7467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8775" y="1798638"/>
            <a:ext cx="74676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82E347-00F0-49DF-AA47-D185CBA8C0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48D495-3CCB-4E38-B605-03DFF4B7B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0DE149-AC84-4E5C-A955-68DBB98F9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0E0CF-640E-49D4-A518-EB353A8C91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745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AAD67D-8D4F-4FD2-A14C-7D0241A6B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3F30AF-8886-49A7-BBD0-BE1E4628B9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4BA27D-F436-4D4D-AF0F-B71F88721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83A80-D67F-4199-AD29-3BD12773B4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692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463030-024A-4AC4-A661-3D72941759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3990A6-EA20-4057-AFD8-9D2AE03F26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7D47DF-A982-4B41-B9A9-0E4A62BC4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2E7EE-C26A-469A-B44B-7321147AA5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37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798638"/>
            <a:ext cx="3657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775" y="1798638"/>
            <a:ext cx="3657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61689F-E2D7-463E-A427-E89B7741B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442978-A069-47AE-90E6-A7B3F4016A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53113F-7DDA-4336-9408-7AC00381E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05A5D-F752-44A6-BAAC-8D7E30D7DC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233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485903-B6ED-4F0D-A1F6-84A9329B0A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7A99AC-D876-4C6D-9AE0-925134F278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B4A819E-2FF5-49A0-8A74-DE0F66348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797A2-8245-44F6-A802-496085C082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490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DEE7A02-A062-4644-BE3B-02544DF07B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EBDEEC-37B1-485C-8391-8AFB11779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D06BAA-CFD2-4278-9963-3D7B66A2D4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86142-E1CC-4ED7-8CE1-B8F6365385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49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132226F-3860-44A1-A8D7-3B42E4E9C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25D3AE-65C3-45A5-B4A4-4A957ABF71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31D43D5-D2D5-4788-8868-96A7BE654B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046EA-6EEA-4C5E-9D85-811A3D3033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68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CE0B80-BC30-4164-A481-52C21A63D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AE8880-19B2-4E0F-976C-50F58F8A4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A9E08F-F825-4BAB-80B4-47E8704170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F252-EB23-4E85-8206-76EB2AE4AA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00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123EE4-E9AD-4EB1-B407-12D2DEAA2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35456-B31D-472A-AF1B-3492D71DF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D70E2D-C5E3-4D90-A696-C03CDFFAC3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9766A-E433-4D9C-AFFF-5F168909F3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825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12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7D44CA-2CD6-4692-8AFB-F3E84CBCC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7467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4DBE5A7-7AC4-4DD0-8673-A5AF11611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98638"/>
            <a:ext cx="7467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351343-49B7-4AAD-B3D2-AEB15E93FE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62976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8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B6A6C4-732C-4743-8400-7BAA5067D3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2976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800" i="1"/>
            </a:lvl1pPr>
          </a:lstStyle>
          <a:p>
            <a:pPr>
              <a:defRPr/>
            </a:pPr>
            <a:r>
              <a:rPr lang="en-GB"/>
              <a:t>PC 4628 Bridie ANDERSON - Force Advisor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407220-812C-4D90-8955-2D7558DE1C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24550" y="62976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800" i="1"/>
            </a:lvl1pPr>
          </a:lstStyle>
          <a:p>
            <a:pPr>
              <a:defRPr/>
            </a:pPr>
            <a:fld id="{C1DB3567-3283-4740-B8CB-9D453C5D52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8">
            <a:extLst>
              <a:ext uri="{FF2B5EF4-FFF2-40B4-BE49-F238E27FC236}">
                <a16:creationId xmlns:a16="http://schemas.microsoft.com/office/drawing/2014/main" id="{850DD36F-1B21-471C-8029-A0E9A2B6F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0"/>
            <a:ext cx="1114425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E600"/>
        </a:buClr>
        <a:buFont typeface="Wingdings" panose="05000000000000000000" pitchFamily="2" charset="2"/>
        <a:buChar char="n"/>
        <a:defRPr sz="1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E6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9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82ED44E-D229-4CAB-9A28-E9C7B6D8E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147638"/>
            <a:ext cx="7467600" cy="2657475"/>
          </a:xfrm>
        </p:spPr>
        <p:txBody>
          <a:bodyPr/>
          <a:lstStyle/>
          <a:p>
            <a:pPr algn="ctr"/>
            <a:r>
              <a:rPr lang="ru-RU" altLang="en-US" sz="5300" b="1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endParaRPr lang="en-GB" altLang="en-US" sz="5300" b="1">
              <a:solidFill>
                <a:srgbClr val="FFE600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78F8480-3706-499C-B459-30A62775F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4221163"/>
            <a:ext cx="7467600" cy="2484437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GB" altLang="en-US"/>
          </a:p>
          <a:p>
            <a:pPr marL="0" indent="0" algn="ctr">
              <a:buFont typeface="Wingdings" panose="05000000000000000000" pitchFamily="2" charset="2"/>
              <a:buNone/>
            </a:pPr>
            <a:endParaRPr lang="en-GB" altLang="en-US"/>
          </a:p>
          <a:p>
            <a:pPr marL="0" indent="0" algn="ctr">
              <a:buFont typeface="Wingdings" panose="05000000000000000000" pitchFamily="2" charset="2"/>
              <a:buNone/>
            </a:pPr>
            <a:endParaRPr lang="en-GB" altLang="en-US"/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37DA360B-A6F1-4E02-B125-7769BBAC8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4300" y="6442075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  <p:pic>
        <p:nvPicPr>
          <p:cNvPr id="4101" name="Picture 1">
            <a:extLst>
              <a:ext uri="{FF2B5EF4-FFF2-40B4-BE49-F238E27FC236}">
                <a16:creationId xmlns:a16="http://schemas.microsoft.com/office/drawing/2014/main" id="{2CBD473E-46E3-4414-B819-6A146B32E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333875"/>
            <a:ext cx="1327150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>
            <a:extLst>
              <a:ext uri="{FF2B5EF4-FFF2-40B4-BE49-F238E27FC236}">
                <a16:creationId xmlns:a16="http://schemas.microsoft.com/office/drawing/2014/main" id="{28C422F6-5F9C-453D-99BF-04B587D9B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63" y="4333875"/>
            <a:ext cx="1439862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3">
            <a:extLst>
              <a:ext uri="{FF2B5EF4-FFF2-40B4-BE49-F238E27FC236}">
                <a16:creationId xmlns:a16="http://schemas.microsoft.com/office/drawing/2014/main" id="{71A31A81-9D4E-4A76-95BF-8F237C553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2916238"/>
            <a:ext cx="461327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C067F701-AD0C-40F4-807D-F438BB3260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54100" y="115888"/>
            <a:ext cx="6121400" cy="561181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ru-RU" altLang="en-US" sz="3200" b="1" dirty="0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sz="900" dirty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ru-RU" altLang="en-US" sz="2800" b="1" dirty="0">
                <a:solidFill>
                  <a:schemeClr val="accent1"/>
                </a:solidFill>
                <a:latin typeface="Calibri" panose="020F0502020204030204" pitchFamily="34" charset="0"/>
              </a:rPr>
              <a:t>Пилотный проект Северного </a:t>
            </a:r>
            <a:r>
              <a:rPr lang="ru-RU" altLang="en-US" sz="2800" b="1" dirty="0" err="1">
                <a:solidFill>
                  <a:schemeClr val="accent1"/>
                </a:solidFill>
                <a:latin typeface="Calibri" panose="020F0502020204030204" pitchFamily="34" charset="0"/>
              </a:rPr>
              <a:t>Суррея</a:t>
            </a:r>
            <a:endParaRPr lang="en-US" altLang="en-US" sz="28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sz="1800" dirty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ru-RU" altLang="en-US" sz="2400" dirty="0">
                <a:latin typeface="Calibri" panose="020F0502020204030204" pitchFamily="34" charset="0"/>
              </a:rPr>
              <a:t>Цель</a:t>
            </a:r>
            <a:r>
              <a:rPr lang="en-US" altLang="en-US" sz="2400" dirty="0">
                <a:latin typeface="Calibri" panose="020F0502020204030204" pitchFamily="34" charset="0"/>
              </a:rPr>
              <a:t>:</a:t>
            </a:r>
            <a:endParaRPr lang="en-US" altLang="en-US" sz="2400" dirty="0"/>
          </a:p>
          <a:p>
            <a:pPr marL="0" indent="0"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2000" dirty="0">
                <a:latin typeface="Calibri" panose="020F0502020204030204" pitchFamily="34" charset="0"/>
              </a:rPr>
              <a:t>Организовать на базе полицейского участка </a:t>
            </a:r>
            <a:r>
              <a:rPr lang="ru-RU" altLang="en-US" sz="2000" dirty="0" err="1">
                <a:latin typeface="Calibri" panose="020F0502020204030204" pitchFamily="34" charset="0"/>
              </a:rPr>
              <a:t>Стейнс</a:t>
            </a:r>
            <a:r>
              <a:rPr lang="ru-RU" altLang="en-US" sz="2000" dirty="0">
                <a:latin typeface="Calibri" panose="020F0502020204030204" pitchFamily="34" charset="0"/>
              </a:rPr>
              <a:t> специализированную оперативную службу помощи жертвам домашнего насилия в районах </a:t>
            </a:r>
            <a:r>
              <a:rPr lang="ru-RU" altLang="en-US" sz="2000" dirty="0" err="1">
                <a:latin typeface="Calibri" panose="020F0502020204030204" pitchFamily="34" charset="0"/>
              </a:rPr>
              <a:t>Элмбридж</a:t>
            </a:r>
            <a:r>
              <a:rPr lang="ru-RU" altLang="en-US" sz="2000" dirty="0">
                <a:latin typeface="Calibri" panose="020F0502020204030204" pitchFamily="34" charset="0"/>
              </a:rPr>
              <a:t>, </a:t>
            </a:r>
            <a:r>
              <a:rPr lang="ru-RU" altLang="en-US" sz="2000" dirty="0" err="1">
                <a:latin typeface="Calibri" panose="020F0502020204030204" pitchFamily="34" charset="0"/>
              </a:rPr>
              <a:t>Спелторн</a:t>
            </a:r>
            <a:r>
              <a:rPr lang="ru-RU" altLang="en-US" sz="2000" dirty="0">
                <a:latin typeface="Calibri" panose="020F0502020204030204" pitchFamily="34" charset="0"/>
              </a:rPr>
              <a:t> и </a:t>
            </a:r>
            <a:r>
              <a:rPr lang="ru-RU" altLang="en-US" sz="2000" dirty="0" err="1">
                <a:latin typeface="Calibri" panose="020F0502020204030204" pitchFamily="34" charset="0"/>
              </a:rPr>
              <a:t>Раннимид</a:t>
            </a:r>
            <a:r>
              <a:rPr lang="ru-RU" altLang="en-US" sz="2000" dirty="0">
                <a:latin typeface="Calibri" panose="020F0502020204030204" pitchFamily="34" charset="0"/>
              </a:rPr>
              <a:t>, которая объединит для совместной работы уже существующие службы Северного </a:t>
            </a:r>
            <a:r>
              <a:rPr lang="ru-RU" altLang="en-US" sz="2000" dirty="0" err="1">
                <a:latin typeface="Calibri" panose="020F0502020204030204" pitchFamily="34" charset="0"/>
              </a:rPr>
              <a:t>Суррея</a:t>
            </a:r>
            <a:r>
              <a:rPr lang="ru-RU" altLang="en-US" sz="2000" dirty="0">
                <a:latin typeface="Calibri" panose="020F0502020204030204" pitchFamily="34" charset="0"/>
              </a:rPr>
              <a:t> и приют для жертв "Your </a:t>
            </a:r>
            <a:r>
              <a:rPr lang="ru-RU" altLang="en-US" sz="2000" dirty="0" err="1">
                <a:latin typeface="Calibri" panose="020F0502020204030204" pitchFamily="34" charset="0"/>
              </a:rPr>
              <a:t>Sanctuary</a:t>
            </a:r>
            <a:r>
              <a:rPr lang="ru-RU" altLang="en-US" sz="2000" dirty="0">
                <a:latin typeface="Calibri" panose="020F0502020204030204" pitchFamily="34" charset="0"/>
              </a:rPr>
              <a:t>", а также будет тесно сотрудничать с полицией.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5123" name="Footer Placeholder 3">
            <a:extLst>
              <a:ext uri="{FF2B5EF4-FFF2-40B4-BE49-F238E27FC236}">
                <a16:creationId xmlns:a16="http://schemas.microsoft.com/office/drawing/2014/main" id="{5E39F0C4-4E07-4E5A-B2EE-10421896D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97613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B91F0D5C-B921-4E30-BA6B-3A6A2341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52513"/>
            <a:ext cx="7575550" cy="5502275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altLang="en-US" sz="2400" b="1" dirty="0">
                <a:latin typeface="Calibri" panose="020F0502020204030204" pitchFamily="34" charset="0"/>
              </a:rPr>
              <a:t>Кто наш новый </a:t>
            </a:r>
            <a:r>
              <a:rPr lang="ru-RU" altLang="en-US" sz="2400" b="1">
                <a:latin typeface="Calibri" panose="020F0502020204030204" pitchFamily="34" charset="0"/>
              </a:rPr>
              <a:t>общественный защитник</a:t>
            </a:r>
            <a:r>
              <a:rPr lang="en-US" altLang="en-US" sz="2400" b="1">
                <a:latin typeface="Calibri" panose="020F0502020204030204" pitchFamily="34" charset="0"/>
              </a:rPr>
              <a:t>?</a:t>
            </a:r>
            <a:endParaRPr lang="en-US" altLang="en-US" sz="1800" b="1" dirty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altLang="en-US" sz="2400" b="1" dirty="0">
                <a:latin typeface="Calibri" panose="020F0502020204030204" pitchFamily="34" charset="0"/>
              </a:rPr>
              <a:t>Шарлотта </a:t>
            </a:r>
            <a:r>
              <a:rPr lang="ru-RU" altLang="en-US" sz="2400" b="1" dirty="0" err="1">
                <a:latin typeface="Calibri" panose="020F0502020204030204" pitchFamily="34" charset="0"/>
              </a:rPr>
              <a:t>Томс</a:t>
            </a:r>
            <a:endParaRPr lang="en-US" altLang="en-US" sz="2400" b="1" dirty="0">
              <a:latin typeface="Calibri" panose="020F050202020403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sz="4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Шарлотта – независимый консультант по делам домашнего и</a:t>
            </a:r>
            <a:r>
              <a:rPr lang="en-US" altLang="en-US" dirty="0">
                <a:latin typeface="Calibri" panose="020F0502020204030204" pitchFamily="34" charset="0"/>
              </a:rPr>
              <a:t> </a:t>
            </a:r>
            <a:r>
              <a:rPr lang="ru-RU" altLang="en-US" dirty="0">
                <a:latin typeface="Calibri" panose="020F0502020204030204" pitchFamily="34" charset="0"/>
              </a:rPr>
              <a:t>сексуального насилия, по профессии психолог.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5 лет</a:t>
            </a:r>
            <a:r>
              <a:rPr lang="en-US" altLang="en-US" dirty="0">
                <a:latin typeface="Calibri" panose="020F0502020204030204" pitchFamily="34" charset="0"/>
              </a:rPr>
              <a:t> </a:t>
            </a:r>
            <a:r>
              <a:rPr lang="ru-RU" altLang="en-US" dirty="0">
                <a:latin typeface="Calibri" panose="020F0502020204030204" pitchFamily="34" charset="0"/>
              </a:rPr>
              <a:t>опыта работы в сфере домашнего насилия, знает не понаслышке о проблемах людей, испытавших насилие в семье.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опыт работы в Британской полиции в качестве специалиста по подготовке свидетелей к судебным слушаниям; понимание условий конфиденциальности.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Может успешно работать с различными государственными учреждениями, волонтерскими организациями и частными лицами</a:t>
            </a:r>
            <a:r>
              <a:rPr lang="en-US" altLang="en-US" dirty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Хорошо разбирается в вопросах обеспечения безопасности</a:t>
            </a:r>
            <a:r>
              <a:rPr lang="en-US" altLang="en-US" dirty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Способна оценить потребности жертвы в момент кризиса и при первой возможности вмешаться в ситуацию</a:t>
            </a:r>
            <a:r>
              <a:rPr lang="en-US" altLang="en-US" dirty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может консультировать других специалистов и оказывать им поддержку.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altLang="en-US" sz="1000" dirty="0"/>
          </a:p>
        </p:txBody>
      </p:sp>
      <p:sp>
        <p:nvSpPr>
          <p:cNvPr id="6147" name="Footer Placeholder 3">
            <a:extLst>
              <a:ext uri="{FF2B5EF4-FFF2-40B4-BE49-F238E27FC236}">
                <a16:creationId xmlns:a16="http://schemas.microsoft.com/office/drawing/2014/main" id="{3E895034-8926-44F2-BB2C-4BCB9F80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535738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070ADE1C-F63D-4D3B-A5FE-4849CE415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604838"/>
            <a:ext cx="7467600" cy="908050"/>
          </a:xfrm>
        </p:spPr>
        <p:txBody>
          <a:bodyPr/>
          <a:lstStyle/>
          <a:p>
            <a:pPr algn="ctr"/>
            <a:r>
              <a:rPr lang="ru-RU" altLang="en-US" sz="3200" b="1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br>
              <a:rPr lang="en-US" altLang="en-US" sz="3200">
                <a:latin typeface="Calibri" panose="020F0502020204030204" pitchFamily="34" charset="0"/>
              </a:rPr>
            </a:br>
            <a:endParaRPr lang="en-US" altLang="en-US" sz="3200" u="sng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08EDCE7-8545-46BB-ABFC-7708288D7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9413" y="3175"/>
            <a:ext cx="7467600" cy="850900"/>
          </a:xfrm>
        </p:spPr>
        <p:txBody>
          <a:bodyPr/>
          <a:lstStyle/>
          <a:p>
            <a:pPr algn="ctr"/>
            <a:r>
              <a:rPr lang="ru-RU" altLang="en-US" sz="3200" b="1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endParaRPr lang="en-US" altLang="en-US" u="sng">
              <a:solidFill>
                <a:srgbClr val="FFFF0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ACCE61C-0631-4833-AA8F-4389A2CE3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13" y="1039813"/>
            <a:ext cx="7646987" cy="538956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altLang="en-US" sz="2400" b="1" dirty="0">
                <a:latin typeface="Calibri" panose="020F0502020204030204" pitchFamily="34" charset="0"/>
              </a:rPr>
              <a:t>Обязанности</a:t>
            </a:r>
            <a:endParaRPr lang="en-US" altLang="en-US" sz="2400" b="1" dirty="0">
              <a:latin typeface="Calibri" panose="020F050202020403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sz="8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Помощь всем жертвам домашнего насилия, которым может помочь незамедлительная консультация, по мере поступления новых дел в течение дня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Особое внимание должно уделяться тем пострадавшим, которые не хотят подавать жалобу или не готовы оказать содействие в полицейском расследовании.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Обеспечение целостного подхода к расследованию случаев домашнего насилия путем организации совместной работы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Обучение сотрудников полиции Северного </a:t>
            </a:r>
            <a:r>
              <a:rPr lang="ru-RU" altLang="en-US" sz="1500" dirty="0" err="1">
                <a:latin typeface="Calibri" panose="020F0502020204030204" pitchFamily="34" charset="0"/>
              </a:rPr>
              <a:t>Суррея</a:t>
            </a:r>
            <a:r>
              <a:rPr lang="ru-RU" altLang="en-US" sz="1500" dirty="0">
                <a:latin typeface="Calibri" panose="020F0502020204030204" pitchFamily="34" charset="0"/>
              </a:rPr>
              <a:t> пониманию и определению  потребностей пострадавших, с тем чтобы полиция могла направлять потерпевших в соответствующие ведомства.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Обеспечение надежной работы механизмов координации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Работа со сложными с точки зрения психолога и повторными случаями ДН</a:t>
            </a: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Составление графика работы специалистов с пострадавшими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Помощь сотрудникам полиции по идентификации уязвимых моментов в отношении пострадавших</a:t>
            </a:r>
            <a:endParaRPr lang="en-US" altLang="en-US" sz="15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sz="1500" dirty="0">
                <a:latin typeface="Calibri" panose="020F0502020204030204" pitchFamily="34" charset="0"/>
              </a:rPr>
              <a:t>Участие в ежедневных рабочих встречах команды для выявления рисков в делах о домашнем насилии</a:t>
            </a:r>
            <a:endParaRPr lang="en-US" altLang="en-US" sz="1500" dirty="0">
              <a:latin typeface="Calibri" panose="020F0502020204030204" pitchFamily="34" charset="0"/>
            </a:endParaRPr>
          </a:p>
        </p:txBody>
      </p:sp>
      <p:sp>
        <p:nvSpPr>
          <p:cNvPr id="7172" name="Footer Placeholder 3">
            <a:extLst>
              <a:ext uri="{FF2B5EF4-FFF2-40B4-BE49-F238E27FC236}">
                <a16:creationId xmlns:a16="http://schemas.microsoft.com/office/drawing/2014/main" id="{13D86DB6-8D51-4D7E-9496-FAAE9853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510338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F2D65BDF-7E22-457A-B7B3-93421A46A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25538"/>
            <a:ext cx="7705725" cy="5256212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en-US" sz="2000" b="1" dirty="0">
                <a:latin typeface="Calibri" panose="020F0502020204030204" pitchFamily="34" charset="0"/>
              </a:rPr>
              <a:t>Дополнительные задачи</a:t>
            </a:r>
            <a:r>
              <a:rPr lang="en-US" altLang="en-US" sz="2000" b="1" dirty="0">
                <a:latin typeface="Calibri" panose="020F0502020204030204" pitchFamily="34" charset="0"/>
              </a:rPr>
              <a:t>:</a:t>
            </a:r>
            <a:endParaRPr lang="en-US" altLang="en-US" sz="1400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Помощь пострадавшим в составлении заявлений о последствиях насилия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Помощь в полицейском участке при подаче и отзыве заявлений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Квалифицированная практическая помощь, советы и эмоциональная поддержка, с тем чтобы клиенты могли принять информированное решение относительно своего будущего , включая</a:t>
            </a:r>
            <a:r>
              <a:rPr lang="ru-RU" altLang="en-US" b="1" dirty="0">
                <a:latin typeface="Calibri" panose="020F0502020204030204" pitchFamily="34" charset="0"/>
              </a:rPr>
              <a:t> вопросы безопасности и оценку рисков.</a:t>
            </a:r>
            <a:endParaRPr lang="en-US" altLang="en-US" b="1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Предоставление клиентам возможности пользоваться всеми услугами, которые могут помочь в их ситуации, такими как юридические и финансовые консультации, права на жилье и льготы, образование, медицинское обслуживание, советы по безопасности и т.д., а также направление в соответствующие инстанции с согласия клиентов.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В случае необходимости, помощь клиентам в переговорах и представление их интересов. 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Ведение переговоров с третьими лицами, включая государственные и негосударственные организации, по мере необходимости.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  <a:defRPr/>
            </a:pPr>
            <a:r>
              <a:rPr lang="ru-RU" altLang="en-US" dirty="0">
                <a:latin typeface="Calibri" panose="020F0502020204030204" pitchFamily="34" charset="0"/>
              </a:rPr>
              <a:t>Оценка необходимости направления клиентов в Сеть приютов Северного </a:t>
            </a:r>
            <a:r>
              <a:rPr lang="ru-RU" altLang="en-US" dirty="0" err="1">
                <a:latin typeface="Calibri" panose="020F0502020204030204" pitchFamily="34" charset="0"/>
              </a:rPr>
              <a:t>Суррея</a:t>
            </a:r>
            <a:r>
              <a:rPr lang="ru-RU" altLang="en-US" dirty="0">
                <a:latin typeface="Calibri" panose="020F0502020204030204" pitchFamily="34" charset="0"/>
              </a:rPr>
              <a:t> (</a:t>
            </a:r>
            <a:r>
              <a:rPr lang="en-GB" altLang="en-US" dirty="0">
                <a:latin typeface="Calibri" panose="020F0502020204030204" pitchFamily="34" charset="0"/>
              </a:rPr>
              <a:t>North Surrey Sanctuary Scheme</a:t>
            </a:r>
            <a:r>
              <a:rPr lang="ru-RU" altLang="en-US" dirty="0">
                <a:latin typeface="Calibri" panose="020F0502020204030204" pitchFamily="34" charset="0"/>
              </a:rPr>
              <a:t>)</a:t>
            </a:r>
            <a:endParaRPr lang="en-US" altLang="en-US" sz="1400" dirty="0"/>
          </a:p>
        </p:txBody>
      </p:sp>
      <p:sp>
        <p:nvSpPr>
          <p:cNvPr id="8195" name="Title 1">
            <a:extLst>
              <a:ext uri="{FF2B5EF4-FFF2-40B4-BE49-F238E27FC236}">
                <a16:creationId xmlns:a16="http://schemas.microsoft.com/office/drawing/2014/main" id="{6168E004-A646-4E48-B56D-1CF1F37C6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1975" y="96838"/>
            <a:ext cx="7467600" cy="758825"/>
          </a:xfrm>
        </p:spPr>
        <p:txBody>
          <a:bodyPr/>
          <a:lstStyle/>
          <a:p>
            <a:pPr algn="ctr"/>
            <a:r>
              <a:rPr lang="ru-RU" altLang="en-US" sz="3200" b="1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endParaRPr lang="en-US" altLang="en-US" u="sng">
              <a:solidFill>
                <a:srgbClr val="FFFF00"/>
              </a:solidFill>
            </a:endParaRPr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8A5278A6-6DBE-4684-A8D2-2F4EE5D9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43213" y="6559550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F8CD4ADF-84C9-4A6D-B29B-85814C77CAC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50825" y="1125538"/>
            <a:ext cx="7612063" cy="5183187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altLang="en-US" sz="1600" dirty="0"/>
              <a:t>Общественный защитник работает в отделении специальных расследований на 2м этаже полицейского участка </a:t>
            </a:r>
            <a:r>
              <a:rPr lang="ru-RU" altLang="en-US" sz="1600" dirty="0" err="1"/>
              <a:t>Стейнс</a:t>
            </a:r>
            <a:r>
              <a:rPr lang="en-GB" altLang="en-US" sz="1600" dirty="0"/>
              <a:t>. </a:t>
            </a:r>
          </a:p>
          <a:p>
            <a:pPr>
              <a:spcAft>
                <a:spcPts val="800"/>
              </a:spcAft>
            </a:pPr>
            <a:r>
              <a:rPr lang="ru-RU" altLang="en-US" sz="1600" dirty="0"/>
              <a:t>Часы работы: с понедельника по пятницу с 9-00 до 17-00</a:t>
            </a:r>
            <a:r>
              <a:rPr lang="en-GB" altLang="en-US" sz="1600" dirty="0"/>
              <a:t>. </a:t>
            </a:r>
          </a:p>
          <a:p>
            <a:pPr>
              <a:spcAft>
                <a:spcPts val="800"/>
              </a:spcAft>
            </a:pPr>
            <a:r>
              <a:rPr lang="ru-RU" altLang="en-US" sz="1600" dirty="0"/>
              <a:t>Когда сотрудники полиции оказывают помощь человеку, не желающему участвовать в уголовном процессе, они могут через NICHE поручить общественному защитнику связаться с потерпевшим, чтобы убедить его/её получить профессиональную поддержку, и разъяснить непонятные моменты уголовного процесса</a:t>
            </a:r>
            <a:r>
              <a:rPr lang="en-GB" altLang="en-US" sz="1600" dirty="0"/>
              <a:t>. </a:t>
            </a:r>
          </a:p>
          <a:p>
            <a:pPr marL="400050" lvl="1" indent="0">
              <a:spcAft>
                <a:spcPts val="800"/>
              </a:spcAft>
              <a:buFontTx/>
              <a:buNone/>
            </a:pPr>
            <a:r>
              <a:rPr lang="ru-RU" altLang="en-US" sz="1600" dirty="0">
                <a:solidFill>
                  <a:schemeClr val="bg1"/>
                </a:solidFill>
              </a:rPr>
              <a:t>Вмешательство специализированных служб на ранних стадиях позволит эффективно оказывать помощь жертвам и преследовать преступников</a:t>
            </a:r>
            <a:r>
              <a:rPr lang="en-GB" altLang="en-US" sz="1600" dirty="0">
                <a:solidFill>
                  <a:schemeClr val="bg1"/>
                </a:solidFill>
              </a:rPr>
              <a:t>.</a:t>
            </a:r>
            <a:r>
              <a:rPr lang="en-GB" altLang="en-US" sz="1200" dirty="0"/>
              <a:t>  </a:t>
            </a:r>
          </a:p>
          <a:p>
            <a:pPr>
              <a:spcAft>
                <a:spcPts val="800"/>
              </a:spcAft>
            </a:pPr>
            <a:r>
              <a:rPr lang="ru-RU" altLang="en-US" sz="1600" dirty="0"/>
              <a:t>Защитник связывается с потерпевшими и объясняет, какая помощь им может быть оказана, а также обсуждает, что мешает им взаимодействовать с полицией.</a:t>
            </a:r>
            <a:endParaRPr lang="en-GB" altLang="en-US" sz="1600" dirty="0"/>
          </a:p>
          <a:p>
            <a:pPr>
              <a:spcAft>
                <a:spcPts val="800"/>
              </a:spcAft>
            </a:pPr>
            <a:r>
              <a:rPr lang="ru-RU" altLang="en-US" sz="1600" dirty="0"/>
              <a:t>Защитник помогает потерпевшим, предоставляя конфиденциальную, бесплатную и беспристрастную поддержку, оперативное вмешательство в кризисной ситуации и консультации по гражданско-правовым и жилищным вопросам</a:t>
            </a:r>
            <a:r>
              <a:rPr lang="en-GB" altLang="en-US" sz="1600" dirty="0"/>
              <a:t>. </a:t>
            </a: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  <a:p>
            <a:endParaRPr lang="en-GB" altLang="en-US" sz="1400" i="1" dirty="0">
              <a:solidFill>
                <a:srgbClr val="00B0F0"/>
              </a:solidFill>
            </a:endParaRPr>
          </a:p>
        </p:txBody>
      </p:sp>
      <p:sp>
        <p:nvSpPr>
          <p:cNvPr id="9219" name="Footer Placeholder 3">
            <a:extLst>
              <a:ext uri="{FF2B5EF4-FFF2-40B4-BE49-F238E27FC236}">
                <a16:creationId xmlns:a16="http://schemas.microsoft.com/office/drawing/2014/main" id="{B8871C7C-A5AD-43C1-9361-2B2C3777E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313" y="6489700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43B7C77E-788A-4942-A87D-705403597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616575" cy="755650"/>
          </a:xfrm>
        </p:spPr>
        <p:txBody>
          <a:bodyPr/>
          <a:lstStyle/>
          <a:p>
            <a:pPr algn="ctr"/>
            <a:r>
              <a:rPr lang="ru-RU" altLang="en-US" b="1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endParaRPr lang="en-US" altLang="en-US" u="sng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>
            <a:extLst>
              <a:ext uri="{FF2B5EF4-FFF2-40B4-BE49-F238E27FC236}">
                <a16:creationId xmlns:a16="http://schemas.microsoft.com/office/drawing/2014/main" id="{D750C38C-4398-459F-8711-6E62D494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97613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29BF2D-42DD-4A1C-BD70-917812164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7597775" cy="45466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altLang="en-US" b="1" dirty="0"/>
              <a:t>Действия полиции</a:t>
            </a: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ru-RU" altLang="en-US" dirty="0">
                <a:solidFill>
                  <a:srgbClr val="15F010"/>
                </a:solidFill>
              </a:rPr>
              <a:t>Привлечение общественного защитника в тех случаях, когда потерпевшие не дают согласие на получение помощи специалистов или сотрудничество в расследовании.</a:t>
            </a:r>
            <a:endParaRPr lang="en-US" altLang="en-US" dirty="0">
              <a:solidFill>
                <a:srgbClr val="15F010"/>
              </a:solidFill>
            </a:endParaRP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ru-RU" altLang="en-US" dirty="0">
                <a:solidFill>
                  <a:srgbClr val="15F010"/>
                </a:solidFill>
              </a:rPr>
              <a:t>Грамотная реакция, оценка рисков, ведение записей и направление к специалистам с учетом того, что потерпевшие, как правило, не станут рассказывать полицейскому о том, что с ними случилось.</a:t>
            </a:r>
            <a:endParaRPr lang="en-US" altLang="en-US" dirty="0">
              <a:solidFill>
                <a:srgbClr val="15F010"/>
              </a:solidFill>
            </a:endParaRP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ru-RU" altLang="en-US" dirty="0">
                <a:solidFill>
                  <a:srgbClr val="15F010"/>
                </a:solidFill>
              </a:rPr>
              <a:t>В случаях, когда потерпевшие не поддерживает действия полиции, следует убедить их дать согласие на планирование мер безопасности</a:t>
            </a:r>
            <a:r>
              <a:rPr lang="en-US" altLang="en-US" dirty="0">
                <a:solidFill>
                  <a:srgbClr val="15F01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ru-RU" altLang="en-US" dirty="0">
                <a:solidFill>
                  <a:srgbClr val="15F010"/>
                </a:solidFill>
              </a:rPr>
              <a:t>Показания третьей стороны – сотрудников полиции - будут иметь решающее значение, если потерпевшая отказывается от сотрудничества, поэтому тщательно документируйте все, что слышите и видите, включая состояние жертвы.</a:t>
            </a:r>
            <a:r>
              <a:rPr lang="en-US" altLang="en-US" dirty="0">
                <a:solidFill>
                  <a:srgbClr val="15F010"/>
                </a:solidFill>
              </a:rPr>
              <a:t>            </a:t>
            </a:r>
          </a:p>
          <a:p>
            <a:pPr algn="ctr">
              <a:buFont typeface="Wingdings" panose="05000000000000000000" pitchFamily="2" charset="2"/>
              <a:buAutoNum type="arabicPeriod"/>
              <a:defRPr/>
            </a:pPr>
            <a:endParaRPr lang="en-US" altLang="en-US" dirty="0">
              <a:solidFill>
                <a:srgbClr val="FFFF00"/>
              </a:solidFill>
            </a:endParaRPr>
          </a:p>
          <a:p>
            <a:pPr algn="ctr">
              <a:defRPr/>
            </a:pPr>
            <a:endParaRPr lang="en-US" altLang="en-US" u="sng" dirty="0">
              <a:solidFill>
                <a:srgbClr val="FFFF00"/>
              </a:solidFill>
            </a:endParaRPr>
          </a:p>
          <a:p>
            <a:pPr algn="ctr">
              <a:defRPr/>
            </a:pPr>
            <a:endParaRPr lang="en-US" altLang="en-US" dirty="0">
              <a:solidFill>
                <a:srgbClr val="FFFF00"/>
              </a:solidFill>
            </a:endParaRPr>
          </a:p>
          <a:p>
            <a:pPr algn="ctr">
              <a:defRPr/>
            </a:pPr>
            <a:endParaRPr lang="en-US" altLang="en-US" u="sng" dirty="0">
              <a:solidFill>
                <a:srgbClr val="FFFF00"/>
              </a:solidFill>
            </a:endParaRPr>
          </a:p>
        </p:txBody>
      </p:sp>
      <p:sp>
        <p:nvSpPr>
          <p:cNvPr id="10244" name="Title 1">
            <a:extLst>
              <a:ext uri="{FF2B5EF4-FFF2-40B4-BE49-F238E27FC236}">
                <a16:creationId xmlns:a16="http://schemas.microsoft.com/office/drawing/2014/main" id="{6CDDE34E-17A1-4E4F-818C-DA1CDF30B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103188"/>
            <a:ext cx="6099175" cy="720725"/>
          </a:xfrm>
        </p:spPr>
        <p:txBody>
          <a:bodyPr/>
          <a:lstStyle/>
          <a:p>
            <a:pPr algn="ctr"/>
            <a:r>
              <a:rPr lang="ru-RU" altLang="en-US" b="1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endParaRPr lang="en-US" altLang="en-US" u="sng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 descr="2015/16&#10;Преступления ДН, о которых полиция должна уведомлять МВД">
            <a:extLst>
              <a:ext uri="{FF2B5EF4-FFF2-40B4-BE49-F238E27FC236}">
                <a16:creationId xmlns:a16="http://schemas.microsoft.com/office/drawing/2014/main" id="{C470F0FC-5602-4097-AA5B-B28D5AE954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8280"/>
              </p:ext>
            </p:extLst>
          </p:nvPr>
        </p:nvGraphicFramePr>
        <p:xfrm>
          <a:off x="185738" y="915988"/>
          <a:ext cx="7699375" cy="303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20658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/>
                    </a:p>
                    <a:p>
                      <a:endParaRPr lang="en-GB" sz="18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2015/16</a:t>
                      </a:r>
                      <a:endParaRPr lang="ru-RU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Преступления ДН с уведомлением МВД</a:t>
                      </a:r>
                      <a:endParaRPr lang="ru-RU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2015/16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Преступления ДН без уведомления МВД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l" defTabSz="914400" rtl="0" eaLnBrk="1" latinLnBrk="0" hangingPunct="1"/>
                      <a:endParaRPr lang="en-GB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Количество потерпевших, направленных полицией в NSDAS и приют «Your Sanctuary» </a:t>
                      </a:r>
                      <a:r>
                        <a:rPr lang="en-GB" sz="1200" baseline="0">
                          <a:solidFill>
                            <a:schemeClr val="tx2"/>
                          </a:solidFill>
                        </a:rPr>
                        <a:t>2015/16</a:t>
                      </a:r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2"/>
                          </a:solidFill>
                        </a:rPr>
                        <a:t>% 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от всех направленных дел с пометкой </a:t>
                      </a: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«домашнее насилие»</a:t>
                      </a:r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marL="91451" marR="91451" marT="45742" marB="4574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18">
                <a:tc>
                  <a:txBody>
                    <a:bodyPr/>
                    <a:lstStyle/>
                    <a:p>
                      <a:r>
                        <a:rPr lang="ru-RU" sz="1200"/>
                        <a:t>Элмбридж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918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774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265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15</a:t>
                      </a:r>
                      <a:r>
                        <a:rPr lang="ru-RU" sz="1200"/>
                        <a:t>,</a:t>
                      </a:r>
                      <a:r>
                        <a:rPr lang="en-GB" sz="1200"/>
                        <a:t>7%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18">
                <a:tc>
                  <a:txBody>
                    <a:bodyPr/>
                    <a:lstStyle/>
                    <a:p>
                      <a:r>
                        <a:rPr lang="ru-RU" sz="1200"/>
                        <a:t>Спелторн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823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765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265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16</a:t>
                      </a:r>
                      <a:r>
                        <a:rPr lang="ru-RU" sz="1200"/>
                        <a:t>,</a:t>
                      </a:r>
                      <a:r>
                        <a:rPr lang="en-GB" sz="1200"/>
                        <a:t>7%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18">
                <a:tc>
                  <a:txBody>
                    <a:bodyPr/>
                    <a:lstStyle/>
                    <a:p>
                      <a:r>
                        <a:rPr lang="ru-RU" sz="1200"/>
                        <a:t>Раннимид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656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557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186</a:t>
                      </a:r>
                      <a:endParaRPr lang="en-GB" sz="1200" dirty="0"/>
                    </a:p>
                  </a:txBody>
                  <a:tcPr marL="91451" marR="91451" marT="45742" marB="45742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15</a:t>
                      </a:r>
                      <a:r>
                        <a:rPr lang="ru-RU" sz="1200" dirty="0"/>
                        <a:t>,</a:t>
                      </a:r>
                      <a:r>
                        <a:rPr lang="en-GB" sz="1200" dirty="0"/>
                        <a:t>3%</a:t>
                      </a:r>
                    </a:p>
                  </a:txBody>
                  <a:tcPr marL="91451" marR="91451" marT="45742" marB="4574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98" name="Footer Placeholder 3">
            <a:extLst>
              <a:ext uri="{FF2B5EF4-FFF2-40B4-BE49-F238E27FC236}">
                <a16:creationId xmlns:a16="http://schemas.microsoft.com/office/drawing/2014/main" id="{01985B1E-A1DA-44BB-AA16-F535B577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97613"/>
            <a:ext cx="2895600" cy="263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E600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">
                <a:solidFill>
                  <a:srgbClr val="FFE600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000"/>
              <a:t>DC 40430 Sharon PARLETT</a:t>
            </a:r>
          </a:p>
        </p:txBody>
      </p:sp>
      <p:sp>
        <p:nvSpPr>
          <p:cNvPr id="11299" name="Title 1">
            <a:extLst>
              <a:ext uri="{FF2B5EF4-FFF2-40B4-BE49-F238E27FC236}">
                <a16:creationId xmlns:a16="http://schemas.microsoft.com/office/drawing/2014/main" id="{4169352D-9C92-410E-81BA-6F58D95B9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8563" y="82550"/>
            <a:ext cx="5832475" cy="693738"/>
          </a:xfrm>
        </p:spPr>
        <p:txBody>
          <a:bodyPr/>
          <a:lstStyle/>
          <a:p>
            <a:pPr algn="ctr"/>
            <a:r>
              <a:rPr lang="ru-RU" altLang="en-US" b="1" dirty="0">
                <a:solidFill>
                  <a:srgbClr val="FFE600"/>
                </a:solidFill>
                <a:latin typeface="Calibri" panose="020F0502020204030204" pitchFamily="34" charset="0"/>
              </a:rPr>
              <a:t>Общественный защитник в ситуациях домашнего насилия</a:t>
            </a:r>
            <a:endParaRPr lang="en-US" altLang="en-US" u="sng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 2" descr="% от всех отчетов">
            <a:extLst>
              <a:ext uri="{FF2B5EF4-FFF2-40B4-BE49-F238E27FC236}">
                <a16:creationId xmlns:a16="http://schemas.microsoft.com/office/drawing/2014/main" id="{CE12B291-6B95-4C48-B173-806853B9A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94268"/>
              </p:ext>
            </p:extLst>
          </p:nvPr>
        </p:nvGraphicFramePr>
        <p:xfrm>
          <a:off x="185738" y="4089400"/>
          <a:ext cx="7699375" cy="2691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582">
                <a:tc>
                  <a:txBody>
                    <a:bodyPr/>
                    <a:lstStyle/>
                    <a:p>
                      <a:endParaRPr lang="en-GB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/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2015/16</a:t>
                      </a:r>
                      <a:endParaRPr lang="ru-RU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Преступления ДН с уведомлением МВД</a:t>
                      </a:r>
                      <a:endParaRPr lang="ru-RU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2015/16</a:t>
                      </a:r>
                    </a:p>
                    <a:p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Потерпевшая не поддерживает действия полиции</a:t>
                      </a:r>
                      <a:endParaRPr lang="en-GB" sz="1800" dirty="0"/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% от всех отчетов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57" marR="91457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81">
                <a:tc>
                  <a:txBody>
                    <a:bodyPr/>
                    <a:lstStyle/>
                    <a:p>
                      <a:r>
                        <a:rPr lang="ru-RU" sz="1400" dirty="0" err="1"/>
                        <a:t>Элмбридж</a:t>
                      </a:r>
                      <a:endParaRPr lang="en-GB" sz="1400" dirty="0"/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918</a:t>
                      </a: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309</a:t>
                      </a: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33</a:t>
                      </a:r>
                      <a:r>
                        <a:rPr lang="ru-RU" sz="1400" dirty="0"/>
                        <a:t>,</a:t>
                      </a:r>
                      <a:r>
                        <a:rPr lang="en-GB" sz="1400" dirty="0"/>
                        <a:t>7%</a:t>
                      </a:r>
                    </a:p>
                  </a:txBody>
                  <a:tcPr marL="91457" marR="91457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81">
                <a:tc>
                  <a:txBody>
                    <a:bodyPr/>
                    <a:lstStyle/>
                    <a:p>
                      <a:r>
                        <a:rPr lang="ru-RU" sz="1400" dirty="0" err="1"/>
                        <a:t>Спелторн</a:t>
                      </a:r>
                      <a:endParaRPr lang="en-GB" sz="1400" dirty="0"/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656</a:t>
                      </a: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272</a:t>
                      </a: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24</a:t>
                      </a:r>
                      <a:r>
                        <a:rPr lang="ru-RU" sz="1400" dirty="0"/>
                        <a:t>,</a:t>
                      </a:r>
                      <a:r>
                        <a:rPr lang="en-GB" sz="1400" dirty="0"/>
                        <a:t>4%</a:t>
                      </a:r>
                    </a:p>
                  </a:txBody>
                  <a:tcPr marL="91457" marR="91457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81">
                <a:tc>
                  <a:txBody>
                    <a:bodyPr/>
                    <a:lstStyle/>
                    <a:p>
                      <a:r>
                        <a:rPr lang="ru-RU" sz="1400" dirty="0" err="1"/>
                        <a:t>Раннимид</a:t>
                      </a:r>
                      <a:endParaRPr lang="en-GB" sz="1400" dirty="0"/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823</a:t>
                      </a: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201</a:t>
                      </a:r>
                    </a:p>
                  </a:txBody>
                  <a:tcPr marL="91457" marR="91457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24</a:t>
                      </a:r>
                      <a:r>
                        <a:rPr lang="ru-RU" sz="1400" dirty="0"/>
                        <a:t>,</a:t>
                      </a:r>
                      <a:r>
                        <a:rPr lang="en-GB" sz="1400" dirty="0"/>
                        <a:t>4%</a:t>
                      </a:r>
                    </a:p>
                  </a:txBody>
                  <a:tcPr marL="91457" marR="91457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P_Light_Blue_Template">
  <a:themeElements>
    <a:clrScheme name="SP_Light_Blue_Templ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P_Light_Blue_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E600"/>
          </a:buClr>
          <a:buSzTx/>
          <a:buFont typeface="Wingdings" pitchFamily="2" charset="2"/>
          <a:buChar char="n"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E600"/>
          </a:buClr>
          <a:buSzTx/>
          <a:buFont typeface="Wingdings" pitchFamily="2" charset="2"/>
          <a:buChar char="n"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P_Light_Blu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_Light_Blu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_Light_Blu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_Light_Blu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_Light_Blu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_Light_Blu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_Light_Blu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_Light_Blu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_Light_Blu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_Light_Blu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_Light_Blu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_Light_Blu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SP_Light_Blue_Template</Template>
  <TotalTime>21728</TotalTime>
  <Words>797</Words>
  <Application>Microsoft Office PowerPoint</Application>
  <PresentationFormat>On-screen Show (4:3)</PresentationFormat>
  <Paragraphs>115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SP_Light_Blue_Template</vt:lpstr>
      <vt:lpstr>Общественный защитник в ситуациях домашнего насилия</vt:lpstr>
      <vt:lpstr>PowerPoint Presentation</vt:lpstr>
      <vt:lpstr>Общественный защитник в ситуациях домашнего насилия </vt:lpstr>
      <vt:lpstr>Общественный защитник в ситуациях домашнего насилия</vt:lpstr>
      <vt:lpstr>Общественный защитник в ситуациях домашнего насилия</vt:lpstr>
      <vt:lpstr>Общественный защитник в ситуациях домашнего насилия</vt:lpstr>
      <vt:lpstr>Общественный защитник в ситуациях домашнего насилия</vt:lpstr>
      <vt:lpstr>Общественный защитник в ситуациях домашнего насилия</vt:lpstr>
    </vt:vector>
  </TitlesOfParts>
  <Company>Surrey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P4510954</dc:creator>
  <cp:lastModifiedBy>Maria Razumovskaya</cp:lastModifiedBy>
  <cp:revision>493</cp:revision>
  <cp:lastPrinted>2015-06-01T10:43:44Z</cp:lastPrinted>
  <dcterms:created xsi:type="dcterms:W3CDTF">2005-10-07T09:03:44Z</dcterms:created>
  <dcterms:modified xsi:type="dcterms:W3CDTF">2019-02-24T18:31:19Z</dcterms:modified>
</cp:coreProperties>
</file>